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5"/>
  </p:notesMasterIdLst>
  <p:sldIdLst>
    <p:sldId id="256" r:id="rId2"/>
    <p:sldId id="257" r:id="rId3"/>
    <p:sldId id="313" r:id="rId4"/>
    <p:sldId id="314" r:id="rId5"/>
    <p:sldId id="315" r:id="rId6"/>
    <p:sldId id="308" r:id="rId7"/>
    <p:sldId id="276" r:id="rId8"/>
    <p:sldId id="306" r:id="rId9"/>
    <p:sldId id="260" r:id="rId10"/>
    <p:sldId id="261" r:id="rId11"/>
    <p:sldId id="262" r:id="rId12"/>
    <p:sldId id="309" r:id="rId13"/>
    <p:sldId id="310" r:id="rId14"/>
    <p:sldId id="311" r:id="rId15"/>
    <p:sldId id="312" r:id="rId16"/>
    <p:sldId id="272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71" r:id="rId33"/>
    <p:sldId id="29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7"/>
    <p:restoredTop sz="86133"/>
  </p:normalViewPr>
  <p:slideViewPr>
    <p:cSldViewPr snapToGrid="0">
      <p:cViewPr varScale="1">
        <p:scale>
          <a:sx n="136" d="100"/>
          <a:sy n="136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Interplay – “dialogue”</a:t>
            </a:r>
          </a:p>
          <a:p>
            <a:endParaRPr lang="en-US" sz="1200" dirty="0"/>
          </a:p>
          <a:p>
            <a:r>
              <a:rPr lang="en-US" sz="1200" dirty="0"/>
              <a:t>Person -  </a:t>
            </a:r>
          </a:p>
          <a:p>
            <a:endParaRPr lang="en-US" sz="1200" dirty="0"/>
          </a:p>
          <a:p>
            <a:r>
              <a:rPr lang="en-US" sz="1200" dirty="0"/>
              <a:t>Data Interface– the vis </a:t>
            </a:r>
          </a:p>
          <a:p>
            <a:endParaRPr lang="en-US" sz="1200" dirty="0"/>
          </a:p>
          <a:p>
            <a:r>
              <a:rPr lang="en-US" sz="1200" dirty="0"/>
              <a:t>Action – Any action, physical or mental, regardless of modality that causes the reaction of the data interface</a:t>
            </a:r>
          </a:p>
          <a:p>
            <a:endParaRPr lang="en-US" sz="1200" dirty="0"/>
          </a:p>
          <a:p>
            <a:r>
              <a:rPr lang="en-US" sz="1200" dirty="0"/>
              <a:t>Action-Reaction– cause effect between entities </a:t>
            </a:r>
          </a:p>
          <a:p>
            <a:endParaRPr lang="en-US" sz="1200" dirty="0"/>
          </a:p>
          <a:p>
            <a:r>
              <a:rPr lang="en-US" sz="1200" dirty="0"/>
              <a:t>Reaction Perceived as Such – person must perceive the reaction in the data interface </a:t>
            </a:r>
          </a:p>
          <a:p>
            <a:endParaRPr lang="en-US" sz="1200" dirty="0"/>
          </a:p>
          <a:p>
            <a:r>
              <a:rPr lang="en-US" sz="1200" dirty="0"/>
              <a:t>Data-Related Intent – intent is tied to a data source and is formed iteratively throughout the interaction cycle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4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you selecting?  One item at a time?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value?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range?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position on the screen?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26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Presentation using visualization may take place within the context of decision making, planning, forecasting, and instructional processes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Discover - Scientific investigation may be motivated by existing theories, models, and hypotheses, or by the serendipitous observation of unexpected phenomena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Enjoy - Casual encounters with visualization can be fleeting, such as in the earlier example of encountering a static choropleth electoral map while reading a blog post. Conversely, these encounters might be immersive and time-consuming experiences, such as in museum settings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499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477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772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bynamewizard.com/voyager#prefix=jo&amp;sw=both&amp;exact=fals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yrule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.smith.edu/sal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Introduction to Interactive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877" r="-37876"/>
          <a:stretch/>
        </p:blipFill>
        <p:spPr>
          <a:xfrm>
            <a:off x="5209309" y="8573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532909" y="1847963"/>
            <a:ext cx="3276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E36E7-CF32-5EBA-5152-117A1EA7B99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Rubik’s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532909" y="16140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Data / Problem Space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I: High Level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Brehmer</a:t>
            </a:r>
            <a:r>
              <a:rPr lang="en-US" dirty="0"/>
              <a:t> and </a:t>
            </a:r>
            <a:r>
              <a:rPr lang="en-US" dirty="0" err="1"/>
              <a:t>Munzner</a:t>
            </a:r>
            <a:r>
              <a:rPr lang="en-US" dirty="0"/>
              <a:t> (2013)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i="1" dirty="0">
                <a:cs typeface="Arial"/>
                <a:sym typeface="Arial"/>
              </a:rPr>
              <a:t>High-level </a:t>
            </a:r>
            <a:r>
              <a:rPr lang="en-US" sz="2400" dirty="0">
                <a:cs typeface="Arial"/>
                <a:sym typeface="Arial"/>
              </a:rPr>
              <a:t>interactions with a visualization correspond to</a:t>
            </a:r>
            <a:r>
              <a:rPr lang="en-US" sz="2400" i="1" dirty="0">
                <a:cs typeface="Arial"/>
                <a:sym typeface="Arial"/>
              </a:rPr>
              <a:t> analysis tasks</a:t>
            </a:r>
            <a:endParaRPr lang="en-US" sz="2400" dirty="0">
              <a:cs typeface="Arial"/>
              <a:sym typeface="Arial"/>
            </a:endParaRP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We can think about </a:t>
            </a:r>
            <a:r>
              <a:rPr lang="en-US" sz="2400" i="1" dirty="0">
                <a:cs typeface="Arial"/>
                <a:sym typeface="Arial"/>
              </a:rPr>
              <a:t>why</a:t>
            </a:r>
            <a:r>
              <a:rPr lang="en-US" sz="2400" dirty="0">
                <a:cs typeface="Arial"/>
                <a:sym typeface="Arial"/>
              </a:rPr>
              <a:t> users perform tasks (interactions) at different levels of specificity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High – consume vs. produce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Mid – search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Low – query </a:t>
            </a:r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585AB0D2-0C64-62A2-2601-95C6D5DB01D2}"/>
              </a:ext>
            </a:extLst>
          </p:cNvPr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M.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Brehmer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 and T.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Munzner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"A Multi-Level Typology of Abstract Visualization Tasks,"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Visualization and Computer Graphics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vol. 19, no. 12, pp. 2376-2385, Dec. 2013,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: 10.1109/TVCG.2013.124.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13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Consume vs. Produce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34732" y="108284"/>
            <a:ext cx="8229600" cy="66053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Consume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Learn 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Read a data story; be guided through a series of cognitive operations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Discover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Generation and verification of hypotheses, associated with models of scientific inquiry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Enjoy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Casual encounters with visualization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User is not driven by a need to verify or generate a hypothesis; novelty stimulates curiosity and exploration</a:t>
            </a: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Produce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Generate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Create new artifacts such as transformed or derived data, annotation, recorded interactions, screenshots </a:t>
            </a:r>
          </a:p>
          <a:p>
            <a:pPr marL="1143000" lvl="1" indent="-525780" defTabSz="457200">
              <a:buSzPts val="2040"/>
            </a:pPr>
            <a:endParaRPr lang="en-US" sz="2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4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Search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Process of the user finding elements of interest in the visualization</a:t>
            </a: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Search is categorized based on: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If the target of the search is known a priori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If the location of the target is known a priori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7F2B86-84A2-CF15-1339-7F2495DAE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79926"/>
              </p:ext>
            </p:extLst>
          </p:nvPr>
        </p:nvGraphicFramePr>
        <p:xfrm>
          <a:off x="3546763" y="3113949"/>
          <a:ext cx="7594478" cy="3539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679">
                  <a:extLst>
                    <a:ext uri="{9D8B030D-6E8A-4147-A177-3AD203B41FA5}">
                      <a16:colId xmlns:a16="http://schemas.microsoft.com/office/drawing/2014/main" val="383826768"/>
                    </a:ext>
                  </a:extLst>
                </a:gridCol>
                <a:gridCol w="3059765">
                  <a:extLst>
                    <a:ext uri="{9D8B030D-6E8A-4147-A177-3AD203B41FA5}">
                      <a16:colId xmlns:a16="http://schemas.microsoft.com/office/drawing/2014/main" val="742119733"/>
                    </a:ext>
                  </a:extLst>
                </a:gridCol>
                <a:gridCol w="3341034">
                  <a:extLst>
                    <a:ext uri="{9D8B030D-6E8A-4147-A177-3AD203B41FA5}">
                      <a16:colId xmlns:a16="http://schemas.microsoft.com/office/drawing/2014/main" val="2105312398"/>
                    </a:ext>
                  </a:extLst>
                </a:gridCol>
              </a:tblGrid>
              <a:tr h="58347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Known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Unknown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13613"/>
                  </a:ext>
                </a:extLst>
              </a:tr>
              <a:tr h="1478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known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is familiar with American geography and looking for CA on a choropleth 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using a tree visualization is searching within a specific subtree for leaf nodes having few siblings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15555840"/>
                  </a:ext>
                </a:extLst>
              </a:tr>
              <a:tr h="1478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Unknown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is unfamiliar with American geography and looking for CA on a choropleth map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is searching for outliers in a scatterplot 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25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Query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Once a target or set of targets has been found a user may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Identify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Returns characteristics about the target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identifies</a:t>
            </a:r>
            <a:r>
              <a:rPr lang="en-US" sz="2000" dirty="0">
                <a:cs typeface="Arial"/>
                <a:sym typeface="Arial"/>
              </a:rPr>
              <a:t> the margin of victory for the winning election candidate in CA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Compare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multiple subsets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identifies election results for CA and </a:t>
            </a:r>
            <a:r>
              <a:rPr lang="en-US" sz="2000" i="1" dirty="0">
                <a:cs typeface="Arial"/>
                <a:sym typeface="Arial"/>
              </a:rPr>
              <a:t>compares</a:t>
            </a:r>
            <a:r>
              <a:rPr lang="en-US" sz="2000" dirty="0">
                <a:cs typeface="Arial"/>
                <a:sym typeface="Arial"/>
              </a:rPr>
              <a:t> them to results for MA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Summarize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a whole set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summarizes</a:t>
            </a:r>
            <a:r>
              <a:rPr lang="en-US" sz="2000" dirty="0">
                <a:cs typeface="Arial"/>
                <a:sym typeface="Arial"/>
              </a:rPr>
              <a:t> election results across all states</a:t>
            </a:r>
          </a:p>
          <a:p>
            <a:pPr marL="114300" indent="0" defTabSz="457200">
              <a:buSzPts val="2040"/>
              <a:buNone/>
            </a:pPr>
            <a:r>
              <a:rPr lang="en-US" sz="2400" dirty="0">
                <a:cs typeface="Arial"/>
                <a:sym typeface="Arial"/>
              </a:rPr>
              <a:t>	the targets</a:t>
            </a:r>
          </a:p>
        </p:txBody>
      </p:sp>
    </p:spTree>
    <p:extLst>
      <p:ext uri="{BB962C8B-B14F-4D97-AF65-F5344CB8AC3E}">
        <p14:creationId xmlns:p14="http://schemas.microsoft.com/office/powerpoint/2010/main" val="24803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501660" y="18772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a Visual Interface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996EF-77A5-76D1-9C3F-8916628FF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II: Low Level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546763" y="129084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Select: mark something as interesting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Explore: show me something else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Reconfigure: show me a different arrangement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Encode: show me a different representation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Abstract/Elaborate: show me more or less detail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Filter: show me something conditionally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Connect: show me related items</a:t>
            </a:r>
            <a:endParaRPr sz="2400" dirty="0"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Stasko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J. T., &amp; Jacko, J. A. (2007). Toward a deeper understanding of the role of interaction in information visualization. Visualization and Computer Graphics, IEEE Transactions on, 13(6), 1224-1231.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D1396-1608-115B-BAED-342334C63D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Jacko (2007)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519054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Mark something as interesting: direct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1922" y="2044417"/>
            <a:ext cx="3116733" cy="319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115" y="2044417"/>
            <a:ext cx="4821351" cy="3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900000">
            <a:off x="4805902" y="2282997"/>
            <a:ext cx="601992" cy="601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A45C-D110-F61D-4918-40B8BE2DC63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2450" y="1579418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3505200" y="89361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Mark something as interesting: indirect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indent="-53339">
              <a:spcBef>
                <a:spcPts val="480"/>
              </a:spcBef>
              <a:buClr>
                <a:schemeClr val="accent1"/>
              </a:buClr>
              <a:buSzPts val="204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C8F1-7D77-D4DF-7424-F1CA9E06D5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5" y="1123837"/>
            <a:ext cx="3283527" cy="4601183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525" y="1625346"/>
            <a:ext cx="3771075" cy="3250692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None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Congrats on an exceptional job on the Mid-semester Project! I’m super proud of the work you did, and I hope you all are, too!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None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None/>
              <a:tabLst/>
              <a:defRPr/>
            </a:pPr>
            <a:r>
              <a:rPr lang="en-US" b="1" kern="0" dirty="0">
                <a:ea typeface="Arial"/>
                <a:cs typeface="Arial"/>
                <a:sym typeface="Arial"/>
              </a:rPr>
              <a:t>Remember to fill out your reflection on </a:t>
            </a:r>
            <a:r>
              <a:rPr lang="en-US" b="1" kern="0" dirty="0" err="1">
                <a:ea typeface="Arial"/>
                <a:cs typeface="Arial"/>
                <a:sym typeface="Arial"/>
              </a:rPr>
              <a:t>Gradescope</a:t>
            </a:r>
            <a:endParaRPr lang="en-US" b="1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group of pumpkins on a bench&#10;&#10;Description automatically generated">
            <a:extLst>
              <a:ext uri="{FF2B5EF4-FFF2-40B4-BE49-F238E27FC236}">
                <a16:creationId xmlns:a16="http://schemas.microsoft.com/office/drawing/2014/main" id="{2F4F4DC2-D2A4-E258-E11A-8B4B9858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77623" y="1332608"/>
            <a:ext cx="5734163" cy="4300622"/>
          </a:xfrm>
          <a:prstGeom prst="rect">
            <a:avLst/>
          </a:prstGeom>
        </p:spPr>
      </p:pic>
      <p:pic>
        <p:nvPicPr>
          <p:cNvPr id="7" name="Picture 6" descr="A row of carved pumpkins with lit windows&#10;&#10;Description automatically generated">
            <a:extLst>
              <a:ext uri="{FF2B5EF4-FFF2-40B4-BE49-F238E27FC236}">
                <a16:creationId xmlns:a16="http://schemas.microsoft.com/office/drawing/2014/main" id="{D7618B17-BD95-3DD1-A1FC-23A5641C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900" y="3334979"/>
            <a:ext cx="4334256" cy="32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652655" y="7758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else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Scroll bars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Panning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Direct-Walk (e.g. hyperlink traversal)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r="7966" b="6130"/>
          <a:stretch/>
        </p:blipFill>
        <p:spPr>
          <a:xfrm>
            <a:off x="9367656" y="2604655"/>
            <a:ext cx="2571425" cy="342016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l="1542" t="2615" r="1233" b="1991"/>
          <a:stretch/>
        </p:blipFill>
        <p:spPr>
          <a:xfrm>
            <a:off x="3600045" y="2604654"/>
            <a:ext cx="5720444" cy="34163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A9E93-C963-0EFF-2D2E-B06EFA43FF6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Explore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05200" y="100445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sorting</a:t>
            </a:r>
            <a:endParaRPr dirty="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t="752" r="20276" b="29794"/>
          <a:stretch/>
        </p:blipFill>
        <p:spPr>
          <a:xfrm>
            <a:off x="3657600" y="1797949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l="1172" r="24929" b="28493"/>
          <a:stretch/>
        </p:blipFill>
        <p:spPr>
          <a:xfrm>
            <a:off x="7855620" y="1766452"/>
            <a:ext cx="3574380" cy="325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D112-3737-573B-9EE2-9C9E31AB9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519057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baseline adjustment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9057" y="2175162"/>
            <a:ext cx="8534400" cy="329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7B476-A17F-83B2-D890-D5058B67D7E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519055" y="97674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reduce occlusion (jitter)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255" y="1814946"/>
            <a:ext cx="4127500" cy="4051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0AA48-1782-761D-0D3A-B1D34B3262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19055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 sz="2400" dirty="0"/>
          </a:p>
          <a:p>
            <a:pPr marL="1257300" lvl="2" indent="-35433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655" y="2057401"/>
            <a:ext cx="6248400" cy="3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F998B-ACF3-17FB-C8A5-37621E281D0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Encode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3505200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drill up/down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1676400"/>
            <a:ext cx="3657600" cy="425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E728E-6EC7-97FF-D938-A0815EB653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560618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Show me more or less detail: zooming</a:t>
            </a:r>
            <a:endParaRPr sz="2400"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5019" y="1600200"/>
            <a:ext cx="6629399" cy="44969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73B79-EA84-7194-F4F2-48A0BD09DC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491346" y="10795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tooltips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46" y="2070100"/>
            <a:ext cx="75565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67D2-6B52-0F87-5939-07ECC6BCEB9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505200" y="90747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conditionally</a:t>
            </a:r>
            <a:endParaRPr dirty="0"/>
          </a:p>
        </p:txBody>
      </p:sp>
      <p:pic>
        <p:nvPicPr>
          <p:cNvPr id="311" name="Google Shape;311;p43" descr="Screen Shot 2015-02-25 at 4.48.32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1930" y="1510871"/>
            <a:ext cx="6318471" cy="4548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3760C-85E8-AC14-90D1-42D67A569BE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6. Filter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3519055" y="10006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build-out</a:t>
            </a:r>
            <a:endParaRPr dirty="0"/>
          </a:p>
        </p:txBody>
      </p:sp>
      <p:pic>
        <p:nvPicPr>
          <p:cNvPr id="318" name="Google Shape;318;p44" descr="Screen Shot 2015-02-25 at 4.57.45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255" y="1686420"/>
            <a:ext cx="7379888" cy="40386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019FD-B430-A7F4-307D-4D7D68FC7A5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99A02-9C37-B16B-9B12-E183A6D39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7116-793A-DFA1-5DB5-E1D4E97A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5" y="1123837"/>
            <a:ext cx="3283527" cy="4601183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98124-D395-7030-68C9-0809C2C4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71341"/>
            <a:ext cx="7315200" cy="5749078"/>
          </a:xfrm>
        </p:spPr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Smith Office for the Arts (SOFA) is accepting proposals for the McConnell Foyer Gallery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 think a visualization installation would be a great fit for the space. If you’d like to brainstorm and submit a proposal with me, please reach out on Slack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55B6B7-D960-5FA4-7C8F-E9A04ECFC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740" y="2582945"/>
            <a:ext cx="3820997" cy="28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877A4-FE5D-7AC3-107A-1BF93887CD4A}"/>
              </a:ext>
            </a:extLst>
          </p:cNvPr>
          <p:cNvSpPr txBox="1"/>
          <p:nvPr/>
        </p:nvSpPr>
        <p:spPr>
          <a:xfrm>
            <a:off x="3665023" y="5523083"/>
            <a:ext cx="4000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 Plants Know Math?: Unwinding the Story of Plant Spirals from Leonardo to Now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08F097-AA9A-39AE-BB5C-B9C4CD74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38" y="2582945"/>
            <a:ext cx="3820997" cy="28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59B66-2168-61FF-C0B8-4C5FB2CA5E16}"/>
              </a:ext>
            </a:extLst>
          </p:cNvPr>
          <p:cNvSpPr txBox="1"/>
          <p:nvPr/>
        </p:nvSpPr>
        <p:spPr>
          <a:xfrm>
            <a:off x="7728538" y="5540354"/>
            <a:ext cx="6146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BUS: A Teacher in Transit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10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r="25347" b="19464"/>
          <a:stretch/>
        </p:blipFill>
        <p:spPr>
          <a:xfrm>
            <a:off x="4139046" y="1572492"/>
            <a:ext cx="6934200" cy="437015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532909" y="1123837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is the goal of the analysis?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Decision-making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Better understand a domain or a problem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Identify the trends of a phenomenon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Forecast the future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0050" lvl="1" indent="-6350">
              <a:spcBef>
                <a:spcPts val="400"/>
              </a:spcBef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	…etc.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kinds of operations do we need to enable?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How can the visualization support those operations?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8C3CB-9374-822C-A2EA-F17D9851A7F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Suggested questions to ask when designing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2F52-CEE3-B57A-FF8A-7E95F3361A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coordinated multiple views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38D7-59E6-1F5A-A83A-FABCABFD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Tableau CMV walkthrough and exploration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F5C36-09F6-B239-C4DA-E484C58D4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B166-073E-91B7-4217-AE1346B2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5" y="1123837"/>
            <a:ext cx="3283527" cy="4601183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0E4D0-41FB-040D-BC5F-A030D29B5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On 11/07 we will have a guest lecture from the </a:t>
            </a:r>
            <a:r>
              <a:rPr lang="en-US" sz="2400" kern="0" dirty="0">
                <a:ea typeface="Arial"/>
                <a:cs typeface="Arial"/>
                <a:sym typeface="Arial"/>
                <a:hlinkClick r:id="rId2"/>
              </a:rPr>
              <a:t>Spatial Analysis Lab (SAL) </a:t>
            </a:r>
            <a:r>
              <a:rPr lang="en-US" sz="2400" kern="0" dirty="0">
                <a:ea typeface="Arial"/>
                <a:cs typeface="Arial"/>
                <a:sym typeface="Arial"/>
              </a:rPr>
              <a:t>on geospatial visualization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Please bring a laptop to class if you’re able to  </a:t>
            </a:r>
          </a:p>
        </p:txBody>
      </p:sp>
    </p:spTree>
    <p:extLst>
      <p:ext uri="{BB962C8B-B14F-4D97-AF65-F5344CB8AC3E}">
        <p14:creationId xmlns:p14="http://schemas.microsoft.com/office/powerpoint/2010/main" val="369555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A2427-C335-B9F7-A0A1-0741572B7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E517-9110-B7A0-4D78-AF16ED2E9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5" y="1123837"/>
            <a:ext cx="3283527" cy="4601183"/>
          </a:xfrm>
        </p:spPr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1F9F8-E570-A124-4C90-F5FE718C9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HW 04 is (finally!) due this week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Remember, it was delayed so that we could cover interaction; consider adding what we learn today to your story if you already made one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Post your finished story on Tableau Public, and turn in a link to the story on </a:t>
            </a:r>
            <a:r>
              <a:rPr lang="en-US" sz="2400" kern="0" dirty="0" err="1">
                <a:ea typeface="Arial"/>
                <a:cs typeface="Arial"/>
                <a:sym typeface="Arial"/>
              </a:rPr>
              <a:t>Gradescope</a:t>
            </a:r>
            <a:r>
              <a:rPr lang="en-US" sz="2400" kern="0" dirty="0">
                <a:ea typeface="Arial"/>
                <a:cs typeface="Arial"/>
                <a:sym typeface="Arial"/>
              </a:rPr>
              <a:t>. Instructions for posting are under In-class on the course website (tableau-public-</a:t>
            </a:r>
            <a:r>
              <a:rPr lang="en-US" sz="2400" kern="0" dirty="0" err="1">
                <a:ea typeface="Arial"/>
                <a:cs typeface="Arial"/>
                <a:sym typeface="Arial"/>
              </a:rPr>
              <a:t>demo.pdf</a:t>
            </a:r>
            <a:r>
              <a:rPr lang="en-US" sz="2400" kern="0" dirty="0">
                <a:ea typeface="Arial"/>
                <a:cs typeface="Arial"/>
                <a:sym typeface="Arial"/>
              </a:rPr>
              <a:t>) and the hw04.pdf has been updated.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75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Interaction: a definition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data and problem space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Relationship between interaction and understanding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visual interfaces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Basic interaction types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Demo: coordinated multiple views</a:t>
            </a:r>
          </a:p>
        </p:txBody>
      </p:sp>
    </p:spTree>
    <p:extLst>
      <p:ext uri="{BB962C8B-B14F-4D97-AF65-F5344CB8AC3E}">
        <p14:creationId xmlns:p14="http://schemas.microsoft.com/office/powerpoint/2010/main" val="123817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19" y="3173289"/>
            <a:ext cx="1576070" cy="51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Rewind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545296" y="841541"/>
            <a:ext cx="761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machines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complimentary</a:t>
            </a:r>
            <a:r>
              <a:rPr sz="2400" b="1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strengths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2889" y="1658913"/>
            <a:ext cx="6202680" cy="4114800"/>
            <a:chOff x="1569719" y="2438400"/>
            <a:chExt cx="620268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2536" y="5501933"/>
            <a:ext cx="218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</a:t>
            </a:r>
            <a:r>
              <a:rPr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power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6858" y="1643673"/>
            <a:ext cx="1963420" cy="2133600"/>
            <a:chOff x="5123688" y="2423160"/>
            <a:chExt cx="1963420" cy="2133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08270" y="229238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Perception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86070" y="2560613"/>
            <a:ext cx="762635" cy="5601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context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8058" y="4301529"/>
            <a:ext cx="2682240" cy="1740535"/>
            <a:chOff x="3294888" y="5081015"/>
            <a:chExt cx="2682240" cy="17405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25933" y="4447324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1546" y="1643673"/>
            <a:ext cx="2694940" cy="2133600"/>
            <a:chOff x="3008376" y="2423160"/>
            <a:chExt cx="2694940" cy="21336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33418" y="2301533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7211" y="5834165"/>
            <a:ext cx="1572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Image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credit:</a:t>
            </a:r>
            <a:r>
              <a:rPr sz="12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Ali</a:t>
            </a:r>
            <a:r>
              <a:rPr sz="12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Ansari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26DEE6F5-42CE-EBE1-9A8C-3A3F91ABDF1E}"/>
              </a:ext>
            </a:extLst>
          </p:cNvPr>
          <p:cNvSpPr/>
          <p:nvPr/>
        </p:nvSpPr>
        <p:spPr>
          <a:xfrm>
            <a:off x="6077042" y="3988985"/>
            <a:ext cx="1994773" cy="1244724"/>
          </a:xfrm>
          <a:prstGeom prst="donut">
            <a:avLst>
              <a:gd name="adj" fmla="val 163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Interaction (def.)</a:t>
            </a:r>
            <a:endParaRPr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B48BD33-2A24-F678-96CB-140440CF4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7504938" cy="512064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“Interaction for visualization is the interplay between a person and a data interface involving a data-related intent, at least one action from the person and an interface reaction that is perceived as such.”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Mandatory Components</a:t>
            </a:r>
          </a:p>
          <a:p>
            <a:r>
              <a:rPr lang="en-US" sz="2400" dirty="0"/>
              <a:t>Interplay</a:t>
            </a:r>
          </a:p>
          <a:p>
            <a:r>
              <a:rPr lang="en-US" sz="2400" dirty="0"/>
              <a:t>Person</a:t>
            </a:r>
          </a:p>
          <a:p>
            <a:r>
              <a:rPr lang="en-US" sz="2400" dirty="0"/>
              <a:t>Data Interface</a:t>
            </a:r>
          </a:p>
          <a:p>
            <a:r>
              <a:rPr lang="en-US" sz="2400" dirty="0"/>
              <a:t>Action</a:t>
            </a:r>
          </a:p>
          <a:p>
            <a:r>
              <a:rPr lang="en-US" sz="2400" dirty="0"/>
              <a:t>Action-Reaction</a:t>
            </a:r>
          </a:p>
          <a:p>
            <a:r>
              <a:rPr lang="en-US" sz="2400" dirty="0"/>
              <a:t>Reaction Perceived as Such</a:t>
            </a:r>
          </a:p>
          <a:p>
            <a:r>
              <a:rPr lang="en-US" sz="2400" dirty="0"/>
              <a:t>Data-Related Intent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A39EB2-6308-3198-870C-2E8B168C6C91}"/>
              </a:ext>
            </a:extLst>
          </p:cNvPr>
          <p:cNvSpPr txBox="1"/>
          <p:nvPr/>
        </p:nvSpPr>
        <p:spPr>
          <a:xfrm>
            <a:off x="4460856" y="6372225"/>
            <a:ext cx="771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Interaction for Data Visualization? </a:t>
            </a:r>
            <a:r>
              <a:rPr lang="en-US" dirty="0" err="1"/>
              <a:t>Evanthia</a:t>
            </a:r>
            <a:r>
              <a:rPr lang="en-US" dirty="0"/>
              <a:t> </a:t>
            </a:r>
            <a:r>
              <a:rPr lang="en-US" dirty="0" err="1"/>
              <a:t>Dimara</a:t>
            </a:r>
            <a:r>
              <a:rPr lang="en-US" dirty="0"/>
              <a:t>, Charles </a:t>
            </a:r>
            <a:r>
              <a:rPr lang="en-US" dirty="0" err="1"/>
              <a:t>Perin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951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Methods by which humans </a:t>
            </a:r>
            <a:r>
              <a:rPr lang="en-US" sz="2400" b="1" dirty="0">
                <a:ea typeface="Arial"/>
                <a:cs typeface="Arial"/>
                <a:sym typeface="Arial"/>
              </a:rPr>
              <a:t>create knowledge </a:t>
            </a:r>
            <a:r>
              <a:rPr lang="en-US" sz="2400" dirty="0">
                <a:ea typeface="Arial"/>
                <a:cs typeface="Arial"/>
                <a:sym typeface="Arial"/>
              </a:rPr>
              <a:t>through the manipulation of an interface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Low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interface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set of operations available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relationship between the human and the visualization</a:t>
            </a:r>
            <a:endParaRPr sz="2000" dirty="0">
              <a:ea typeface="Arial"/>
              <a:cs typeface="Arial"/>
              <a:sym typeface="Arial"/>
            </a:endParaRPr>
          </a:p>
          <a:p>
            <a:pPr marL="468630" indent="-224790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High level: between </a:t>
            </a:r>
            <a:r>
              <a:rPr lang="en-US" sz="2400" b="1" dirty="0">
                <a:ea typeface="Arial"/>
                <a:cs typeface="Arial"/>
                <a:sym typeface="Arial"/>
              </a:rPr>
              <a:t>human and problem space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a cognitive act </a:t>
            </a:r>
            <a:r>
              <a:rPr lang="en-US" sz="2000" i="1" dirty="0">
                <a:ea typeface="Arial"/>
                <a:cs typeface="Arial"/>
                <a:sym typeface="Arial"/>
              </a:rPr>
              <a:t>enabled</a:t>
            </a:r>
            <a:r>
              <a:rPr lang="en-US" sz="2000" dirty="0">
                <a:ea typeface="Arial"/>
                <a:cs typeface="Arial"/>
                <a:sym typeface="Arial"/>
              </a:rPr>
              <a:t> by the tool</a:t>
            </a:r>
            <a:endParaRPr sz="2000" dirty="0">
              <a:ea typeface="Arial"/>
              <a:cs typeface="Arial"/>
              <a:sym typeface="Arial"/>
            </a:endParaRP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does not need to take place exclusively within them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might be distributed across multiple tools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AAF-F18A-E5BB-38DA-0729691E14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</TotalTime>
  <Words>1375</Words>
  <Application>Microsoft Macintosh PowerPoint</Application>
  <PresentationFormat>Widescreen</PresentationFormat>
  <Paragraphs>210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Corbel</vt:lpstr>
      <vt:lpstr>HelveticaNeue Regular</vt:lpstr>
      <vt:lpstr>Merriweather Sans</vt:lpstr>
      <vt:lpstr>Wingdings 2</vt:lpstr>
      <vt:lpstr>Frame</vt:lpstr>
      <vt:lpstr>Communicating with Data – Introduction to Interactive Visualization</vt:lpstr>
      <vt:lpstr>Announcements</vt:lpstr>
      <vt:lpstr>Announcements</vt:lpstr>
      <vt:lpstr>Announcements</vt:lpstr>
      <vt:lpstr>Reminder</vt:lpstr>
      <vt:lpstr>Plan for Today</vt:lpstr>
      <vt:lpstr>Rewind</vt:lpstr>
      <vt:lpstr>Interaction (def.)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38</cp:revision>
  <dcterms:created xsi:type="dcterms:W3CDTF">2023-08-03T18:49:17Z</dcterms:created>
  <dcterms:modified xsi:type="dcterms:W3CDTF">2024-11-04T19:31:34Z</dcterms:modified>
</cp:coreProperties>
</file>